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6858000" cx="12192000"/>
  <p:notesSz cx="6858000" cy="9144000"/>
  <p:embeddedFontLst>
    <p:embeddedFont>
      <p:font typeface="Inter"/>
      <p:regular r:id="rId12"/>
      <p:bold r:id="rId13"/>
      <p:italic r:id="rId14"/>
      <p:boldItalic r:id="rId15"/>
    </p:embeddedFont>
    <p:embeddedFont>
      <p:font typeface="JetBrains Mon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5AE4D94-92BB-4A03-81DA-4BB3A0D94BEF}">
  <a:tblStyle styleId="{45AE4D94-92BB-4A03-81DA-4BB3A0D94BE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Inter-bold.fntdata"/><Relationship Id="rId12" Type="http://schemas.openxmlformats.org/officeDocument/2006/relationships/font" Target="fonts/Inte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Inter-boldItalic.fntdata"/><Relationship Id="rId14" Type="http://schemas.openxmlformats.org/officeDocument/2006/relationships/font" Target="fonts/Inter-italic.fntdata"/><Relationship Id="rId17" Type="http://schemas.openxmlformats.org/officeDocument/2006/relationships/font" Target="fonts/JetBrainsMono-bold.fntdata"/><Relationship Id="rId16" Type="http://schemas.openxmlformats.org/officeDocument/2006/relationships/font" Target="fonts/JetBrainsMono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JetBrainsMono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JetBrainsMon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571500" y="1152525"/>
            <a:ext cx="5200650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Motivating Use Case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571500" y="2000250"/>
            <a:ext cx="5200650" cy="37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The $13B Problem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571500" y="2562225"/>
            <a:ext cx="49530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Foreign Object Debris (FOD) on runways poses a critical safety risk to aviation, costing the industry over </a:t>
            </a:r>
            <a:r>
              <a:rPr b="1" i="0" lang="en-US" sz="15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$13 billion annually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in direct and indirect damages.</a:t>
            </a:r>
            <a:endParaRPr/>
          </a:p>
        </p:txBody>
      </p:sp>
      <p:pic>
        <p:nvPicPr>
          <p:cNvPr descr="image.png" id="88" name="Google Shape;8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89" name="Google Shape;8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4314825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819150" y="4257675"/>
            <a:ext cx="470535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The Challenge: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 Detecting small, low-contrast debris (nuts, bolts, wildlife) across vast runway surfaces under varying weather conditions.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666750" y="4981575"/>
            <a:ext cx="485775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Current Solutions: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 Manual drive-by inspections are slow and error-prone. Radar systems are expensive and suffer from high false alarm rates.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6" name="Google Shape;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7" name="Google Shape;9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0500" y="2062162"/>
            <a:ext cx="381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571500" y="1519237"/>
            <a:ext cx="7000875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Formal Problem Statement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571500" y="1957387"/>
            <a:ext cx="6667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Develop an automated, end-to-end computer vision system to </a:t>
            </a: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detect, localize, and classify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runway hazards in real-time with high precision.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571500" y="2852737"/>
            <a:ext cx="7000875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Input &amp; Output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571500" y="4919662"/>
            <a:ext cx="7000875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Project Novelty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571500" y="5357812"/>
            <a:ext cx="6667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Addressing the "data scarcity" bottleneck by utilizing a </a:t>
            </a:r>
            <a:r>
              <a:rPr b="1" i="0" lang="en-US" sz="15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Generative AI pipeline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to create a massive, diverse synthetic training dataset of rare hazard scenarios.</a:t>
            </a:r>
            <a:endParaRPr/>
          </a:p>
        </p:txBody>
      </p:sp>
      <p:pic>
        <p:nvPicPr>
          <p:cNvPr descr="image.png" id="103" name="Google Shape;10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6700" y="2138362"/>
            <a:ext cx="36576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695325" y="3290887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800100" y="3290887"/>
            <a:ext cx="6438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47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Input: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High-resolution RGB runway imagery (simulated drone/CCTV feed).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695325" y="4014787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800100" y="4014787"/>
            <a:ext cx="643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47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Output: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Bounding Box coordinates (x, y, w, h) and Class Label (e.g., "Metal", "Rubber", </a:t>
            </a:r>
            <a:r>
              <a:rPr lang="en-US" sz="150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Ice</a:t>
            </a:r>
            <a:r>
              <a:rPr lang="en-US" sz="150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”, “Oil Spills”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).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571500" y="442912"/>
            <a:ext cx="1160145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Project Task Description</a:t>
            </a: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571500" y="1119187"/>
            <a:ext cx="1104900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14" name="Google Shape;11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5" name="Google Shape;11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750" y="2989064"/>
            <a:ext cx="10096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6" name="Google Shape;11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53455" y="3036689"/>
            <a:ext cx="6667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510733" y="3989189"/>
            <a:ext cx="2552193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1. Generation</a:t>
            </a:r>
            <a:endParaRPr/>
          </a:p>
        </p:txBody>
      </p:sp>
      <p:sp>
        <p:nvSpPr>
          <p:cNvPr id="118" name="Google Shape;118;p15"/>
          <p:cNvSpPr txBox="1"/>
          <p:nvPr/>
        </p:nvSpPr>
        <p:spPr>
          <a:xfrm>
            <a:off x="571500" y="4351139"/>
            <a:ext cx="2430660" cy="73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Stable Diffusion + ControlNet</a:t>
            </a:r>
            <a:r>
              <a:rPr b="0" i="0" lang="en-US" sz="120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used to inpaint diverse debris onto clean runway backgrounds.</a:t>
            </a:r>
            <a:endParaRPr/>
          </a:p>
        </p:txBody>
      </p:sp>
      <p:pic>
        <p:nvPicPr>
          <p:cNvPr descr="image.png" id="119" name="Google Shape;11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26135" y="3036689"/>
            <a:ext cx="6667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3383413" y="3989189"/>
            <a:ext cx="2552193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2. Labeling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3444180" y="4351139"/>
            <a:ext cx="2430660" cy="9751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Auto-Labeling</a:t>
            </a:r>
            <a:r>
              <a:rPr b="0" i="0" lang="en-US" sz="120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pipeline leverages the generation masks to create pixel-perfect Ground Truth bounding boxes.</a:t>
            </a:r>
            <a:endParaRPr/>
          </a:p>
        </p:txBody>
      </p:sp>
      <p:pic>
        <p:nvPicPr>
          <p:cNvPr descr="image.png" id="122" name="Google Shape;12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98816" y="3036689"/>
            <a:ext cx="6667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/>
        </p:nvSpPr>
        <p:spPr>
          <a:xfrm>
            <a:off x="6256094" y="3989189"/>
            <a:ext cx="2552193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3. Training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6316860" y="4351139"/>
            <a:ext cx="2430660" cy="73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Fine-tuning state-of-the-art detectors like </a:t>
            </a:r>
            <a:r>
              <a:rPr b="1" i="0" lang="en-US" sz="120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YOLOv8</a:t>
            </a:r>
            <a:r>
              <a:rPr b="0" i="0" lang="en-US" sz="120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or </a:t>
            </a:r>
            <a:r>
              <a:rPr b="1" i="0" lang="en-US" sz="120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Faster R-CNN</a:t>
            </a:r>
            <a:r>
              <a:rPr b="0" i="0" lang="en-US" sz="120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on the hybrid dataset.</a:t>
            </a:r>
            <a:endParaRPr/>
          </a:p>
        </p:txBody>
      </p:sp>
      <p:pic>
        <p:nvPicPr>
          <p:cNvPr descr="image.png" id="125" name="Google Shape;12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71496" y="3036689"/>
            <a:ext cx="6667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/>
          <p:nvPr/>
        </p:nvSpPr>
        <p:spPr>
          <a:xfrm>
            <a:off x="9128774" y="3989189"/>
            <a:ext cx="2552193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4. Evaluation</a:t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9189541" y="4351139"/>
            <a:ext cx="2430660" cy="73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Rigorous testing using </a:t>
            </a:r>
            <a:r>
              <a:rPr b="1" i="0" lang="en-US" sz="120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k-fold cross-validation</a:t>
            </a:r>
            <a:r>
              <a:rPr b="0" i="0" lang="en-US" sz="1200" u="none" cap="none" strike="noStrik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on a separate set of real-world benchmarks.</a:t>
            </a:r>
            <a:endParaRPr/>
          </a:p>
        </p:txBody>
      </p:sp>
      <p:pic>
        <p:nvPicPr>
          <p:cNvPr descr="image.png" id="128" name="Google Shape;12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58242" y="3255764"/>
            <a:ext cx="2571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9" name="Google Shape;12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45210" y="3255764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0" name="Google Shape;13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17891" y="3255764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1" name="Google Shape;131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304859" y="3255764"/>
            <a:ext cx="20002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5"/>
          <p:cNvSpPr txBox="1"/>
          <p:nvPr/>
        </p:nvSpPr>
        <p:spPr>
          <a:xfrm>
            <a:off x="571500" y="571500"/>
            <a:ext cx="1160145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Models &amp; Processing Pipeline</a:t>
            </a: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571500" y="1247775"/>
            <a:ext cx="1104900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38" name="Google Shape;13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9" name="Google Shape;13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2062162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 txBox="1"/>
          <p:nvPr/>
        </p:nvSpPr>
        <p:spPr>
          <a:xfrm>
            <a:off x="571500" y="1138237"/>
            <a:ext cx="5550693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Training Requirements</a:t>
            </a:r>
            <a:endParaRPr/>
          </a:p>
        </p:txBody>
      </p:sp>
      <p:sp>
        <p:nvSpPr>
          <p:cNvPr id="141" name="Google Shape;141;p16"/>
          <p:cNvSpPr txBox="1"/>
          <p:nvPr/>
        </p:nvSpPr>
        <p:spPr>
          <a:xfrm>
            <a:off x="571500" y="1576387"/>
            <a:ext cx="528637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model requires high diversity in lighting (dawn, dusk, noon), weather (clear, overcast), and debris types to generalize well.</a:t>
            </a:r>
            <a:endParaRPr/>
          </a:p>
        </p:txBody>
      </p:sp>
      <p:sp>
        <p:nvSpPr>
          <p:cNvPr id="142" name="Google Shape;142;p16"/>
          <p:cNvSpPr txBox="1"/>
          <p:nvPr/>
        </p:nvSpPr>
        <p:spPr>
          <a:xfrm>
            <a:off x="571500" y="2728912"/>
            <a:ext cx="5550693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Synthetic Data Strategy</a:t>
            </a:r>
            <a:endParaRPr/>
          </a:p>
        </p:txBody>
      </p:sp>
      <p:sp>
        <p:nvSpPr>
          <p:cNvPr id="143" name="Google Shape;143;p16"/>
          <p:cNvSpPr txBox="1"/>
          <p:nvPr/>
        </p:nvSpPr>
        <p:spPr>
          <a:xfrm>
            <a:off x="571500" y="3167062"/>
            <a:ext cx="52863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We generate </a:t>
            </a: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10,000+ synthetic samples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using GenAI:</a:t>
            </a:r>
            <a:endParaRPr/>
          </a:p>
        </p:txBody>
      </p:sp>
      <p:sp>
        <p:nvSpPr>
          <p:cNvPr id="144" name="Google Shape;144;p16"/>
          <p:cNvSpPr txBox="1"/>
          <p:nvPr/>
        </p:nvSpPr>
        <p:spPr>
          <a:xfrm>
            <a:off x="571500" y="5605462"/>
            <a:ext cx="5550693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Labeling Protocol</a:t>
            </a:r>
            <a:endParaRPr/>
          </a:p>
        </p:txBody>
      </p:sp>
      <p:sp>
        <p:nvSpPr>
          <p:cNvPr id="145" name="Google Shape;145;p16"/>
          <p:cNvSpPr txBox="1"/>
          <p:nvPr/>
        </p:nvSpPr>
        <p:spPr>
          <a:xfrm>
            <a:off x="571500" y="6043612"/>
            <a:ext cx="52863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Zero-manual effort. Bounding boxes are derived mathematically from the inpainting mask coordinates.</a:t>
            </a:r>
            <a:endParaRPr/>
          </a:p>
        </p:txBody>
      </p:sp>
      <p:sp>
        <p:nvSpPr>
          <p:cNvPr id="146" name="Google Shape;146;p16"/>
          <p:cNvSpPr txBox="1"/>
          <p:nvPr/>
        </p:nvSpPr>
        <p:spPr>
          <a:xfrm>
            <a:off x="695325" y="3614737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47" name="Google Shape;147;p16"/>
          <p:cNvSpPr txBox="1"/>
          <p:nvPr/>
        </p:nvSpPr>
        <p:spPr>
          <a:xfrm>
            <a:off x="800100" y="3614737"/>
            <a:ext cx="5057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47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Base: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Clean runway textures from</a:t>
            </a:r>
            <a:r>
              <a:rPr lang="en-US" sz="150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CCTV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/drone data.</a:t>
            </a:r>
            <a:endParaRPr/>
          </a:p>
        </p:txBody>
      </p:sp>
      <p:sp>
        <p:nvSpPr>
          <p:cNvPr id="148" name="Google Shape;148;p16"/>
          <p:cNvSpPr txBox="1"/>
          <p:nvPr/>
        </p:nvSpPr>
        <p:spPr>
          <a:xfrm>
            <a:off x="695325" y="4033837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49" name="Google Shape;149;p16"/>
          <p:cNvSpPr txBox="1"/>
          <p:nvPr/>
        </p:nvSpPr>
        <p:spPr>
          <a:xfrm>
            <a:off x="800100" y="4033837"/>
            <a:ext cx="50577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47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Inpainting: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Inserting hazards naturally with shadow consistency.</a:t>
            </a:r>
            <a:endParaRPr/>
          </a:p>
        </p:txBody>
      </p:sp>
      <p:sp>
        <p:nvSpPr>
          <p:cNvPr id="150" name="Google Shape;150;p16"/>
          <p:cNvSpPr txBox="1"/>
          <p:nvPr/>
        </p:nvSpPr>
        <p:spPr>
          <a:xfrm>
            <a:off x="695325" y="4757737"/>
            <a:ext cx="1047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51" name="Google Shape;151;p16"/>
          <p:cNvSpPr txBox="1"/>
          <p:nvPr/>
        </p:nvSpPr>
        <p:spPr>
          <a:xfrm>
            <a:off x="800100" y="4757737"/>
            <a:ext cx="50577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47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Domain Randomization:</a:t>
            </a:r>
            <a:r>
              <a:rPr b="0" i="0" lang="en-US" sz="150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varying textures and debris scale.</a:t>
            </a:r>
            <a:endParaRPr/>
          </a:p>
        </p:txBody>
      </p:sp>
      <p:sp>
        <p:nvSpPr>
          <p:cNvPr id="152" name="Google Shape;152;p16"/>
          <p:cNvSpPr txBox="1"/>
          <p:nvPr/>
        </p:nvSpPr>
        <p:spPr>
          <a:xfrm>
            <a:off x="571500" y="61912"/>
            <a:ext cx="1160145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Data Specification &amp; Generation</a:t>
            </a:r>
            <a:endParaRPr/>
          </a:p>
        </p:txBody>
      </p:sp>
      <p:sp>
        <p:nvSpPr>
          <p:cNvPr id="153" name="Google Shape;153;p16"/>
          <p:cNvSpPr/>
          <p:nvPr/>
        </p:nvSpPr>
        <p:spPr>
          <a:xfrm>
            <a:off x="571500" y="738187"/>
            <a:ext cx="1104900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16" title="Gemini_Generated_Image_53pxp953pxp953px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4125" y="2095675"/>
            <a:ext cx="5286374" cy="3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59" name="Google Shape;15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0" name="Google Shape;160;p17"/>
          <p:cNvGraphicFramePr/>
          <p:nvPr/>
        </p:nvGraphicFramePr>
        <p:xfrm>
          <a:off x="490250" y="18545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{45AE4D94-92BB-4A03-81DA-4BB3A0D94BEF}</a:tableStyleId>
              </a:tblPr>
              <a:tblGrid>
                <a:gridCol w="2735600"/>
                <a:gridCol w="5146775"/>
                <a:gridCol w="3247875"/>
              </a:tblGrid>
              <a:tr h="735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22D3E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Metric Category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22D3E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Specific Protocol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22D3E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Target KPI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293B"/>
                    </a:solidFill>
                  </a:tcPr>
                </a:tc>
              </a:tr>
              <a:tr h="735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CBD5E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Detection Accuracy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>
                          <a:solidFill>
                            <a:srgbClr val="CBD5E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F1-Score, </a:t>
                      </a:r>
                      <a:r>
                        <a:rPr lang="en-US" sz="1350">
                          <a:solidFill>
                            <a:srgbClr val="CBD5E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Confusion</a:t>
                      </a:r>
                      <a:r>
                        <a:rPr lang="en-US" sz="1350">
                          <a:solidFill>
                            <a:srgbClr val="CBD5E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 Matrix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CBD5E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&gt; 85.0%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293B"/>
                    </a:solidFill>
                  </a:tcPr>
                </a:tc>
              </a:tr>
              <a:tr h="735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CBD5E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Localization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>
                          <a:solidFill>
                            <a:srgbClr val="CBD5E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Center offset error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>
                          <a:solidFill>
                            <a:srgbClr val="CBD5E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&lt; 20 pixels 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293B"/>
                    </a:solidFill>
                  </a:tcPr>
                </a:tc>
              </a:tr>
              <a:tr h="735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CBD5E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Synthetic Quality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CBD5E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FID (Fréchet Inception Distance)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CBD5E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&lt; 30.0 (Photorealistic)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293B"/>
                    </a:solidFill>
                  </a:tcPr>
                </a:tc>
              </a:tr>
              <a:tr h="735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CBD5E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Processing Speed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>
                          <a:solidFill>
                            <a:srgbClr val="CBD5E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FPS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CBD5E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30+ FPS (Real-time)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293B"/>
                    </a:solidFill>
                  </a:tcPr>
                </a:tc>
              </a:tr>
              <a:tr h="735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CBD5E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Safety Critical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>
                          <a:solidFill>
                            <a:srgbClr val="CBD5E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Recall, High precision 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50">
                          <a:solidFill>
                            <a:srgbClr val="CBD5E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&gt; 90%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293B"/>
                    </a:solidFill>
                  </a:tcPr>
                </a:tc>
              </a:tr>
            </a:tbl>
          </a:graphicData>
        </a:graphic>
      </p:graphicFrame>
      <p:sp>
        <p:nvSpPr>
          <p:cNvPr id="161" name="Google Shape;161;p17"/>
          <p:cNvSpPr/>
          <p:nvPr/>
        </p:nvSpPr>
        <p:spPr>
          <a:xfrm>
            <a:off x="571500" y="2555527"/>
            <a:ext cx="2654349" cy="1905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7"/>
          <p:cNvSpPr/>
          <p:nvPr/>
        </p:nvSpPr>
        <p:spPr>
          <a:xfrm>
            <a:off x="3225849" y="2555527"/>
            <a:ext cx="5146774" cy="1905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8372623" y="2555527"/>
            <a:ext cx="3247876" cy="1905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571500" y="3306067"/>
            <a:ext cx="265434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3225849" y="3306067"/>
            <a:ext cx="5146774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7"/>
          <p:cNvSpPr/>
          <p:nvPr/>
        </p:nvSpPr>
        <p:spPr>
          <a:xfrm>
            <a:off x="8372623" y="3306067"/>
            <a:ext cx="324787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7"/>
          <p:cNvSpPr/>
          <p:nvPr/>
        </p:nvSpPr>
        <p:spPr>
          <a:xfrm>
            <a:off x="571500" y="4047083"/>
            <a:ext cx="265434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7"/>
          <p:cNvSpPr/>
          <p:nvPr/>
        </p:nvSpPr>
        <p:spPr>
          <a:xfrm>
            <a:off x="3225849" y="4047083"/>
            <a:ext cx="5146774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7"/>
          <p:cNvSpPr/>
          <p:nvPr/>
        </p:nvSpPr>
        <p:spPr>
          <a:xfrm>
            <a:off x="8372623" y="4047083"/>
            <a:ext cx="324787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7"/>
          <p:cNvSpPr/>
          <p:nvPr/>
        </p:nvSpPr>
        <p:spPr>
          <a:xfrm>
            <a:off x="571500" y="4788098"/>
            <a:ext cx="265434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7"/>
          <p:cNvSpPr/>
          <p:nvPr/>
        </p:nvSpPr>
        <p:spPr>
          <a:xfrm>
            <a:off x="3225849" y="4788098"/>
            <a:ext cx="5146774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7"/>
          <p:cNvSpPr/>
          <p:nvPr/>
        </p:nvSpPr>
        <p:spPr>
          <a:xfrm>
            <a:off x="8372623" y="4788098"/>
            <a:ext cx="324787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7"/>
          <p:cNvSpPr/>
          <p:nvPr/>
        </p:nvSpPr>
        <p:spPr>
          <a:xfrm>
            <a:off x="571500" y="5529113"/>
            <a:ext cx="265434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7"/>
          <p:cNvSpPr/>
          <p:nvPr/>
        </p:nvSpPr>
        <p:spPr>
          <a:xfrm>
            <a:off x="3225849" y="5529113"/>
            <a:ext cx="5146774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8372623" y="5529113"/>
            <a:ext cx="324787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7"/>
          <p:cNvSpPr txBox="1"/>
          <p:nvPr/>
        </p:nvSpPr>
        <p:spPr>
          <a:xfrm>
            <a:off x="571500" y="571500"/>
            <a:ext cx="1160145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Metrics &amp; Evaluation KPIs</a:t>
            </a:r>
            <a:endParaRPr/>
          </a:p>
        </p:txBody>
      </p:sp>
      <p:sp>
        <p:nvSpPr>
          <p:cNvPr id="177" name="Google Shape;177;p17"/>
          <p:cNvSpPr/>
          <p:nvPr/>
        </p:nvSpPr>
        <p:spPr>
          <a:xfrm>
            <a:off x="571500" y="1247775"/>
            <a:ext cx="1104900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